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6" r:id="rId2"/>
  </p:sldMasterIdLst>
  <p:notesMasterIdLst>
    <p:notesMasterId r:id="rId16"/>
  </p:notesMasterIdLst>
  <p:sldIdLst>
    <p:sldId id="502" r:id="rId3"/>
    <p:sldId id="754" r:id="rId4"/>
    <p:sldId id="742" r:id="rId5"/>
    <p:sldId id="755" r:id="rId6"/>
    <p:sldId id="364" r:id="rId7"/>
    <p:sldId id="753" r:id="rId8"/>
    <p:sldId id="508" r:id="rId9"/>
    <p:sldId id="267" r:id="rId10"/>
    <p:sldId id="794" r:id="rId11"/>
    <p:sldId id="453" r:id="rId12"/>
    <p:sldId id="793" r:id="rId13"/>
    <p:sldId id="756" r:id="rId14"/>
    <p:sldId id="5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ch Brinks" initials="MB" lastIdx="1" clrIdx="0">
    <p:extLst>
      <p:ext uri="{19B8F6BF-5375-455C-9EA6-DF929625EA0E}">
        <p15:presenceInfo xmlns:p15="http://schemas.microsoft.com/office/powerpoint/2012/main" userId="Mitch Brinks" providerId="None"/>
      </p:ext>
    </p:extLst>
  </p:cmAuthor>
  <p:cmAuthor id="2" name="Caughey, Donna (BWSR)" initials="CD(" lastIdx="1" clrIdx="1">
    <p:extLst>
      <p:ext uri="{19B8F6BF-5375-455C-9EA6-DF929625EA0E}">
        <p15:presenceInfo xmlns:p15="http://schemas.microsoft.com/office/powerpoint/2012/main" userId="S::Donna.Caughey@state.mn.us::3c5e0fed-2c7a-4ca6-b970-65a6e090d9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4717" autoAdjust="0"/>
  </p:normalViewPr>
  <p:slideViewPr>
    <p:cSldViewPr snapToGrid="0">
      <p:cViewPr varScale="1">
        <p:scale>
          <a:sx n="77" d="100"/>
          <a:sy n="77" d="100"/>
        </p:scale>
        <p:origin x="67" y="197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2AFD1-BB88-4273-AFB3-3392CAAEF813}" type="doc">
      <dgm:prSet loTypeId="urn:microsoft.com/office/officeart/2005/8/layout/pyramid1" loCatId="pyramid" qsTypeId="urn:microsoft.com/office/officeart/2005/8/quickstyle/simple1" qsCatId="simple" csTypeId="urn:microsoft.com/office/officeart/2005/8/colors/accent3_5" csCatId="accent3" phldr="1"/>
      <dgm:spPr/>
    </dgm:pt>
    <dgm:pt modelId="{C5A7D146-E505-441F-BF83-72ADA43DFEF2}">
      <dgm:prSet phldrT="[Text]" custT="1"/>
      <dgm:spPr/>
      <dgm:t>
        <a:bodyPr anchor="b" anchorCtr="0"/>
        <a:lstStyle/>
        <a:p>
          <a:r>
            <a:rPr lang="en-US" sz="1500" b="1" dirty="0"/>
            <a:t>Fee</a:t>
          </a:r>
          <a:br>
            <a:rPr lang="en-US" sz="1500" b="1" dirty="0"/>
          </a:br>
          <a:r>
            <a:rPr lang="en-US" sz="1500" b="1" dirty="0"/>
            <a:t>Title</a:t>
          </a:r>
          <a:br>
            <a:rPr lang="en-US" sz="1500" b="1" dirty="0"/>
          </a:br>
          <a:r>
            <a:rPr lang="en-US" sz="1500" b="1" dirty="0"/>
            <a:t>Purchase</a:t>
          </a:r>
        </a:p>
      </dgm:t>
    </dgm:pt>
    <dgm:pt modelId="{E831F4A8-32F4-4768-9E10-24C663BF78B1}" type="parTrans" cxnId="{268BB985-CC7D-4063-BDDC-B269C7BEDDAD}">
      <dgm:prSet/>
      <dgm:spPr/>
      <dgm:t>
        <a:bodyPr/>
        <a:lstStyle/>
        <a:p>
          <a:endParaRPr lang="en-US"/>
        </a:p>
      </dgm:t>
    </dgm:pt>
    <dgm:pt modelId="{526244CC-4395-4F82-ADF5-ADC03B547494}" type="sibTrans" cxnId="{268BB985-CC7D-4063-BDDC-B269C7BEDDAD}">
      <dgm:prSet/>
      <dgm:spPr/>
      <dgm:t>
        <a:bodyPr/>
        <a:lstStyle/>
        <a:p>
          <a:endParaRPr lang="en-US"/>
        </a:p>
      </dgm:t>
    </dgm:pt>
    <dgm:pt modelId="{D2DE4F1A-60AC-4524-AC61-51831FD2CC8B}">
      <dgm:prSet phldrT="[Text]" custT="1"/>
      <dgm:spPr/>
      <dgm:t>
        <a:bodyPr/>
        <a:lstStyle/>
        <a:p>
          <a:r>
            <a:rPr lang="en-US" sz="1600" b="1" dirty="0"/>
            <a:t>Conservation Easements</a:t>
          </a:r>
        </a:p>
      </dgm:t>
    </dgm:pt>
    <dgm:pt modelId="{317D4A50-7B4D-46D8-918E-7DA134418397}" type="parTrans" cxnId="{D62EB843-6A6D-45CD-A506-4853D6CCA9CC}">
      <dgm:prSet/>
      <dgm:spPr/>
      <dgm:t>
        <a:bodyPr/>
        <a:lstStyle/>
        <a:p>
          <a:endParaRPr lang="en-US"/>
        </a:p>
      </dgm:t>
    </dgm:pt>
    <dgm:pt modelId="{18569E3B-2509-4BDB-B7D6-FDBB0C3A2957}" type="sibTrans" cxnId="{D62EB843-6A6D-45CD-A506-4853D6CCA9CC}">
      <dgm:prSet/>
      <dgm:spPr/>
      <dgm:t>
        <a:bodyPr/>
        <a:lstStyle/>
        <a:p>
          <a:endParaRPr lang="en-US"/>
        </a:p>
      </dgm:t>
    </dgm:pt>
    <dgm:pt modelId="{110EA33F-5090-4227-B807-E674E902ECF8}">
      <dgm:prSet phldrT="[Text]" custT="1"/>
      <dgm:spPr/>
      <dgm:t>
        <a:bodyPr/>
        <a:lstStyle/>
        <a:p>
          <a:r>
            <a:rPr lang="en-US" sz="1800" b="1" dirty="0"/>
            <a:t>Forest Stewardship Plans</a:t>
          </a:r>
          <a:r>
            <a:rPr lang="en-US" sz="2500" dirty="0"/>
            <a:t/>
          </a:r>
          <a:br>
            <a:rPr lang="en-US" sz="2500" dirty="0"/>
          </a:br>
          <a:r>
            <a:rPr lang="en-US" sz="1500" dirty="0"/>
            <a:t>Entry point for most private landowners</a:t>
          </a:r>
        </a:p>
      </dgm:t>
    </dgm:pt>
    <dgm:pt modelId="{3E067708-DCC5-4BAE-9912-6FEACE3741A0}" type="parTrans" cxnId="{BAD011DB-332F-42F4-A372-C8FB2BAA34F3}">
      <dgm:prSet/>
      <dgm:spPr/>
      <dgm:t>
        <a:bodyPr/>
        <a:lstStyle/>
        <a:p>
          <a:endParaRPr lang="en-US"/>
        </a:p>
      </dgm:t>
    </dgm:pt>
    <dgm:pt modelId="{F496D220-E864-44E1-9030-55F609795DD8}" type="sibTrans" cxnId="{BAD011DB-332F-42F4-A372-C8FB2BAA34F3}">
      <dgm:prSet/>
      <dgm:spPr/>
      <dgm:t>
        <a:bodyPr/>
        <a:lstStyle/>
        <a:p>
          <a:endParaRPr lang="en-US"/>
        </a:p>
      </dgm:t>
    </dgm:pt>
    <dgm:pt modelId="{F01B2992-5F8F-4FE7-AF32-D8076598BE98}">
      <dgm:prSet phldrT="[Text]" custT="1"/>
      <dgm:spPr/>
      <dgm:t>
        <a:bodyPr/>
        <a:lstStyle/>
        <a:p>
          <a:r>
            <a:rPr lang="en-US" sz="1800" b="1" dirty="0"/>
            <a:t>SFIA</a:t>
          </a:r>
          <a:r>
            <a:rPr lang="en-US" sz="2400" dirty="0"/>
            <a:t/>
          </a:r>
          <a:br>
            <a:rPr lang="en-US" sz="2400" dirty="0"/>
          </a:br>
          <a:r>
            <a:rPr lang="en-US" sz="1500" dirty="0"/>
            <a:t>8-, 20-, or 50- year covenant</a:t>
          </a:r>
        </a:p>
      </dgm:t>
    </dgm:pt>
    <dgm:pt modelId="{566AD672-B0AE-4BEE-A683-480FA3026AE9}" type="parTrans" cxnId="{DA121EE0-B99B-406A-9B2E-10479943C392}">
      <dgm:prSet/>
      <dgm:spPr/>
      <dgm:t>
        <a:bodyPr/>
        <a:lstStyle/>
        <a:p>
          <a:endParaRPr lang="en-US"/>
        </a:p>
      </dgm:t>
    </dgm:pt>
    <dgm:pt modelId="{0B879AF7-D53C-4FBA-A6D7-56215287647F}" type="sibTrans" cxnId="{DA121EE0-B99B-406A-9B2E-10479943C392}">
      <dgm:prSet/>
      <dgm:spPr/>
      <dgm:t>
        <a:bodyPr/>
        <a:lstStyle/>
        <a:p>
          <a:endParaRPr lang="en-US"/>
        </a:p>
      </dgm:t>
    </dgm:pt>
    <dgm:pt modelId="{9510471C-5E91-4465-B02D-08956F300AEE}">
      <dgm:prSet phldrT="[Text]" custT="1"/>
      <dgm:spPr/>
      <dgm:t>
        <a:bodyPr/>
        <a:lstStyle/>
        <a:p>
          <a:r>
            <a:rPr lang="en-US" sz="1800" b="1" dirty="0"/>
            <a:t>Cost-Share</a:t>
          </a:r>
          <a:r>
            <a:rPr lang="en-US" sz="2400" dirty="0"/>
            <a:t/>
          </a:r>
          <a:br>
            <a:rPr lang="en-US" sz="2400" dirty="0"/>
          </a:br>
          <a:r>
            <a:rPr lang="en-US" sz="1500" dirty="0"/>
            <a:t>Tree planting, site prep, bud-capping, etc.</a:t>
          </a:r>
        </a:p>
      </dgm:t>
    </dgm:pt>
    <dgm:pt modelId="{636E7FD3-D61D-4D97-9293-D6499E1F519F}" type="parTrans" cxnId="{1B1D6B34-59B6-4DA3-8626-CBF36DA8B1BE}">
      <dgm:prSet/>
      <dgm:spPr/>
      <dgm:t>
        <a:bodyPr/>
        <a:lstStyle/>
        <a:p>
          <a:endParaRPr lang="en-US"/>
        </a:p>
      </dgm:t>
    </dgm:pt>
    <dgm:pt modelId="{0F701B78-487E-4D61-B7AF-0B7AAA03ED97}" type="sibTrans" cxnId="{1B1D6B34-59B6-4DA3-8626-CBF36DA8B1BE}">
      <dgm:prSet/>
      <dgm:spPr/>
      <dgm:t>
        <a:bodyPr/>
        <a:lstStyle/>
        <a:p>
          <a:endParaRPr lang="en-US"/>
        </a:p>
      </dgm:t>
    </dgm:pt>
    <dgm:pt modelId="{D99F7749-7316-43D1-9B34-BEC7E7E41319}">
      <dgm:prSet phldrT="[Text]" custT="1"/>
      <dgm:spPr/>
      <dgm:t>
        <a:bodyPr/>
        <a:lstStyle/>
        <a:p>
          <a:r>
            <a:rPr lang="en-US" sz="1800" b="1" dirty="0"/>
            <a:t>Timber Harvest</a:t>
          </a:r>
        </a:p>
      </dgm:t>
    </dgm:pt>
    <dgm:pt modelId="{55B92FDB-038A-44F9-9815-F5B38435A3A5}" type="parTrans" cxnId="{AA56388D-9993-4A21-B14F-238573A2245B}">
      <dgm:prSet/>
      <dgm:spPr/>
      <dgm:t>
        <a:bodyPr/>
        <a:lstStyle/>
        <a:p>
          <a:endParaRPr lang="en-US"/>
        </a:p>
      </dgm:t>
    </dgm:pt>
    <dgm:pt modelId="{E284FA1F-ED7C-4843-A09F-22250E268F6F}" type="sibTrans" cxnId="{AA56388D-9993-4A21-B14F-238573A2245B}">
      <dgm:prSet/>
      <dgm:spPr/>
      <dgm:t>
        <a:bodyPr/>
        <a:lstStyle/>
        <a:p>
          <a:endParaRPr lang="en-US"/>
        </a:p>
      </dgm:t>
    </dgm:pt>
    <dgm:pt modelId="{D8403D50-1B04-4D77-ADFF-4529EEFEB663}" type="pres">
      <dgm:prSet presAssocID="{3632AFD1-BB88-4273-AFB3-3392CAAEF813}" presName="Name0" presStyleCnt="0">
        <dgm:presLayoutVars>
          <dgm:dir/>
          <dgm:animLvl val="lvl"/>
          <dgm:resizeHandles val="exact"/>
        </dgm:presLayoutVars>
      </dgm:prSet>
      <dgm:spPr/>
    </dgm:pt>
    <dgm:pt modelId="{A1B54439-3495-4C0F-95D6-6CF85F0725D2}" type="pres">
      <dgm:prSet presAssocID="{C5A7D146-E505-441F-BF83-72ADA43DFEF2}" presName="Name8" presStyleCnt="0"/>
      <dgm:spPr/>
    </dgm:pt>
    <dgm:pt modelId="{19EE1407-C388-4509-89BA-38D24668E2C1}" type="pres">
      <dgm:prSet presAssocID="{C5A7D146-E505-441F-BF83-72ADA43DFEF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475F2-EFFB-4E37-ADFB-F7BBA7619C38}" type="pres">
      <dgm:prSet presAssocID="{C5A7D146-E505-441F-BF83-72ADA43DFEF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E5F36C-E1B4-4689-9A56-00AAFDB4D7F5}" type="pres">
      <dgm:prSet presAssocID="{D2DE4F1A-60AC-4524-AC61-51831FD2CC8B}" presName="Name8" presStyleCnt="0"/>
      <dgm:spPr/>
    </dgm:pt>
    <dgm:pt modelId="{B6537A90-D60B-41CD-BF98-F90FD567EAFF}" type="pres">
      <dgm:prSet presAssocID="{D2DE4F1A-60AC-4524-AC61-51831FD2CC8B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99587-632E-4EA9-8D05-C0A39F3C9E59}" type="pres">
      <dgm:prSet presAssocID="{D2DE4F1A-60AC-4524-AC61-51831FD2CC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87A12-CAC1-4DCE-96FA-F242E01A3544}" type="pres">
      <dgm:prSet presAssocID="{F01B2992-5F8F-4FE7-AF32-D8076598BE98}" presName="Name8" presStyleCnt="0"/>
      <dgm:spPr/>
    </dgm:pt>
    <dgm:pt modelId="{78696A7E-53EF-456B-A4D5-BDC528B901DE}" type="pres">
      <dgm:prSet presAssocID="{F01B2992-5F8F-4FE7-AF32-D8076598BE9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BA287C-CEE0-42F9-A84B-EF765F128147}" type="pres">
      <dgm:prSet presAssocID="{F01B2992-5F8F-4FE7-AF32-D8076598BE9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2D411-B2FA-49E2-A406-26E3ACEB8C25}" type="pres">
      <dgm:prSet presAssocID="{D99F7749-7316-43D1-9B34-BEC7E7E41319}" presName="Name8" presStyleCnt="0"/>
      <dgm:spPr/>
    </dgm:pt>
    <dgm:pt modelId="{7771EDB9-DAF5-4265-868D-39279BC38D9A}" type="pres">
      <dgm:prSet presAssocID="{D99F7749-7316-43D1-9B34-BEC7E7E41319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39C16-5CBF-4DAE-A5A4-F4DF3A5B7556}" type="pres">
      <dgm:prSet presAssocID="{D99F7749-7316-43D1-9B34-BEC7E7E413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3FB867-C288-4181-8EF1-29B2C10CB616}" type="pres">
      <dgm:prSet presAssocID="{9510471C-5E91-4465-B02D-08956F300AEE}" presName="Name8" presStyleCnt="0"/>
      <dgm:spPr/>
    </dgm:pt>
    <dgm:pt modelId="{BBBA5604-D744-4AE7-AC7F-992780081C1A}" type="pres">
      <dgm:prSet presAssocID="{9510471C-5E91-4465-B02D-08956F300AEE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0D2B7-C2EF-457B-B87F-25AF166DFC12}" type="pres">
      <dgm:prSet presAssocID="{9510471C-5E91-4465-B02D-08956F300A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8D5AC-3931-4A46-8542-CD94B42F3FE7}" type="pres">
      <dgm:prSet presAssocID="{110EA33F-5090-4227-B807-E674E902ECF8}" presName="Name8" presStyleCnt="0"/>
      <dgm:spPr/>
    </dgm:pt>
    <dgm:pt modelId="{466401D5-AFBF-4D70-B2CA-EA7D8B9E7DE8}" type="pres">
      <dgm:prSet presAssocID="{110EA33F-5090-4227-B807-E674E902ECF8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B1F184-E28D-4F8C-A307-6F3B8C8AAC3E}" type="pres">
      <dgm:prSet presAssocID="{110EA33F-5090-4227-B807-E674E902ECF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C2853D-D646-4941-8F71-A05CB7F407EA}" type="presOf" srcId="{D2DE4F1A-60AC-4524-AC61-51831FD2CC8B}" destId="{B6537A90-D60B-41CD-BF98-F90FD567EAFF}" srcOrd="0" destOrd="0" presId="urn:microsoft.com/office/officeart/2005/8/layout/pyramid1"/>
    <dgm:cxn modelId="{DA121EE0-B99B-406A-9B2E-10479943C392}" srcId="{3632AFD1-BB88-4273-AFB3-3392CAAEF813}" destId="{F01B2992-5F8F-4FE7-AF32-D8076598BE98}" srcOrd="2" destOrd="0" parTransId="{566AD672-B0AE-4BEE-A683-480FA3026AE9}" sibTransId="{0B879AF7-D53C-4FBA-A6D7-56215287647F}"/>
    <dgm:cxn modelId="{A81F390E-54D2-404E-ABDA-0EDE5DF59912}" type="presOf" srcId="{9510471C-5E91-4465-B02D-08956F300AEE}" destId="{BBBA5604-D744-4AE7-AC7F-992780081C1A}" srcOrd="0" destOrd="0" presId="urn:microsoft.com/office/officeart/2005/8/layout/pyramid1"/>
    <dgm:cxn modelId="{D2081285-8860-4921-9ACF-D37468963E10}" type="presOf" srcId="{D99F7749-7316-43D1-9B34-BEC7E7E41319}" destId="{8F439C16-5CBF-4DAE-A5A4-F4DF3A5B7556}" srcOrd="1" destOrd="0" presId="urn:microsoft.com/office/officeart/2005/8/layout/pyramid1"/>
    <dgm:cxn modelId="{5D46FE1C-A12C-40CC-9F23-32B425FAFE3A}" type="presOf" srcId="{C5A7D146-E505-441F-BF83-72ADA43DFEF2}" destId="{658475F2-EFFB-4E37-ADFB-F7BBA7619C38}" srcOrd="1" destOrd="0" presId="urn:microsoft.com/office/officeart/2005/8/layout/pyramid1"/>
    <dgm:cxn modelId="{6190F24F-6A70-4D04-8F9B-EBED3EB52268}" type="presOf" srcId="{D2DE4F1A-60AC-4524-AC61-51831FD2CC8B}" destId="{C5F99587-632E-4EA9-8D05-C0A39F3C9E59}" srcOrd="1" destOrd="0" presId="urn:microsoft.com/office/officeart/2005/8/layout/pyramid1"/>
    <dgm:cxn modelId="{AA56388D-9993-4A21-B14F-238573A2245B}" srcId="{3632AFD1-BB88-4273-AFB3-3392CAAEF813}" destId="{D99F7749-7316-43D1-9B34-BEC7E7E41319}" srcOrd="3" destOrd="0" parTransId="{55B92FDB-038A-44F9-9815-F5B38435A3A5}" sibTransId="{E284FA1F-ED7C-4843-A09F-22250E268F6F}"/>
    <dgm:cxn modelId="{B2313A5A-B880-4AAC-818A-9191A82E77B8}" type="presOf" srcId="{3632AFD1-BB88-4273-AFB3-3392CAAEF813}" destId="{D8403D50-1B04-4D77-ADFF-4529EEFEB663}" srcOrd="0" destOrd="0" presId="urn:microsoft.com/office/officeart/2005/8/layout/pyramid1"/>
    <dgm:cxn modelId="{6D75F7CA-EF08-4166-8EE0-AC0D564F0B8F}" type="presOf" srcId="{110EA33F-5090-4227-B807-E674E902ECF8}" destId="{67B1F184-E28D-4F8C-A307-6F3B8C8AAC3E}" srcOrd="1" destOrd="0" presId="urn:microsoft.com/office/officeart/2005/8/layout/pyramid1"/>
    <dgm:cxn modelId="{804E8761-08DA-4D5F-9A73-EB671EEC4955}" type="presOf" srcId="{110EA33F-5090-4227-B807-E674E902ECF8}" destId="{466401D5-AFBF-4D70-B2CA-EA7D8B9E7DE8}" srcOrd="0" destOrd="0" presId="urn:microsoft.com/office/officeart/2005/8/layout/pyramid1"/>
    <dgm:cxn modelId="{672B4D5A-CD9D-4B1B-808D-99A3629AD823}" type="presOf" srcId="{D99F7749-7316-43D1-9B34-BEC7E7E41319}" destId="{7771EDB9-DAF5-4265-868D-39279BC38D9A}" srcOrd="0" destOrd="0" presId="urn:microsoft.com/office/officeart/2005/8/layout/pyramid1"/>
    <dgm:cxn modelId="{8ADFA56B-1245-4FD9-B61D-245484F1D720}" type="presOf" srcId="{9510471C-5E91-4465-B02D-08956F300AEE}" destId="{C2C0D2B7-C2EF-457B-B87F-25AF166DFC12}" srcOrd="1" destOrd="0" presId="urn:microsoft.com/office/officeart/2005/8/layout/pyramid1"/>
    <dgm:cxn modelId="{6AF87480-08E9-4348-9732-F2AF3F3CB235}" type="presOf" srcId="{F01B2992-5F8F-4FE7-AF32-D8076598BE98}" destId="{78696A7E-53EF-456B-A4D5-BDC528B901DE}" srcOrd="0" destOrd="0" presId="urn:microsoft.com/office/officeart/2005/8/layout/pyramid1"/>
    <dgm:cxn modelId="{BAD011DB-332F-42F4-A372-C8FB2BAA34F3}" srcId="{3632AFD1-BB88-4273-AFB3-3392CAAEF813}" destId="{110EA33F-5090-4227-B807-E674E902ECF8}" srcOrd="5" destOrd="0" parTransId="{3E067708-DCC5-4BAE-9912-6FEACE3741A0}" sibTransId="{F496D220-E864-44E1-9030-55F609795DD8}"/>
    <dgm:cxn modelId="{1B1D6B34-59B6-4DA3-8626-CBF36DA8B1BE}" srcId="{3632AFD1-BB88-4273-AFB3-3392CAAEF813}" destId="{9510471C-5E91-4465-B02D-08956F300AEE}" srcOrd="4" destOrd="0" parTransId="{636E7FD3-D61D-4D97-9293-D6499E1F519F}" sibTransId="{0F701B78-487E-4D61-B7AF-0B7AAA03ED97}"/>
    <dgm:cxn modelId="{D62EB843-6A6D-45CD-A506-4853D6CCA9CC}" srcId="{3632AFD1-BB88-4273-AFB3-3392CAAEF813}" destId="{D2DE4F1A-60AC-4524-AC61-51831FD2CC8B}" srcOrd="1" destOrd="0" parTransId="{317D4A50-7B4D-46D8-918E-7DA134418397}" sibTransId="{18569E3B-2509-4BDB-B7D6-FDBB0C3A2957}"/>
    <dgm:cxn modelId="{4522ED74-87F1-48E3-ADB2-A724D7052631}" type="presOf" srcId="{C5A7D146-E505-441F-BF83-72ADA43DFEF2}" destId="{19EE1407-C388-4509-89BA-38D24668E2C1}" srcOrd="0" destOrd="0" presId="urn:microsoft.com/office/officeart/2005/8/layout/pyramid1"/>
    <dgm:cxn modelId="{268BB985-CC7D-4063-BDDC-B269C7BEDDAD}" srcId="{3632AFD1-BB88-4273-AFB3-3392CAAEF813}" destId="{C5A7D146-E505-441F-BF83-72ADA43DFEF2}" srcOrd="0" destOrd="0" parTransId="{E831F4A8-32F4-4768-9E10-24C663BF78B1}" sibTransId="{526244CC-4395-4F82-ADF5-ADC03B547494}"/>
    <dgm:cxn modelId="{04CE2E32-4A67-4133-B25B-07FC73498491}" type="presOf" srcId="{F01B2992-5F8F-4FE7-AF32-D8076598BE98}" destId="{A1BA287C-CEE0-42F9-A84B-EF765F128147}" srcOrd="1" destOrd="0" presId="urn:microsoft.com/office/officeart/2005/8/layout/pyramid1"/>
    <dgm:cxn modelId="{8743F691-1A38-4B3A-B67E-0BF04FB4AFFA}" type="presParOf" srcId="{D8403D50-1B04-4D77-ADFF-4529EEFEB663}" destId="{A1B54439-3495-4C0F-95D6-6CF85F0725D2}" srcOrd="0" destOrd="0" presId="urn:microsoft.com/office/officeart/2005/8/layout/pyramid1"/>
    <dgm:cxn modelId="{960DEF2B-1427-4522-A281-73CBFB5D4C74}" type="presParOf" srcId="{A1B54439-3495-4C0F-95D6-6CF85F0725D2}" destId="{19EE1407-C388-4509-89BA-38D24668E2C1}" srcOrd="0" destOrd="0" presId="urn:microsoft.com/office/officeart/2005/8/layout/pyramid1"/>
    <dgm:cxn modelId="{9674C9CB-F1B7-432D-A6F9-312EC3503282}" type="presParOf" srcId="{A1B54439-3495-4C0F-95D6-6CF85F0725D2}" destId="{658475F2-EFFB-4E37-ADFB-F7BBA7619C38}" srcOrd="1" destOrd="0" presId="urn:microsoft.com/office/officeart/2005/8/layout/pyramid1"/>
    <dgm:cxn modelId="{8A06A875-9542-4205-8A85-C767FBD1F05D}" type="presParOf" srcId="{D8403D50-1B04-4D77-ADFF-4529EEFEB663}" destId="{2EE5F36C-E1B4-4689-9A56-00AAFDB4D7F5}" srcOrd="1" destOrd="0" presId="urn:microsoft.com/office/officeart/2005/8/layout/pyramid1"/>
    <dgm:cxn modelId="{71664C9A-2940-4869-B7ED-6B13410F493F}" type="presParOf" srcId="{2EE5F36C-E1B4-4689-9A56-00AAFDB4D7F5}" destId="{B6537A90-D60B-41CD-BF98-F90FD567EAFF}" srcOrd="0" destOrd="0" presId="urn:microsoft.com/office/officeart/2005/8/layout/pyramid1"/>
    <dgm:cxn modelId="{A0357A13-BAD9-45A4-8666-926B1140908C}" type="presParOf" srcId="{2EE5F36C-E1B4-4689-9A56-00AAFDB4D7F5}" destId="{C5F99587-632E-4EA9-8D05-C0A39F3C9E59}" srcOrd="1" destOrd="0" presId="urn:microsoft.com/office/officeart/2005/8/layout/pyramid1"/>
    <dgm:cxn modelId="{55216BDC-0B0D-428B-BA0E-81F958427093}" type="presParOf" srcId="{D8403D50-1B04-4D77-ADFF-4529EEFEB663}" destId="{CC387A12-CAC1-4DCE-96FA-F242E01A3544}" srcOrd="2" destOrd="0" presId="urn:microsoft.com/office/officeart/2005/8/layout/pyramid1"/>
    <dgm:cxn modelId="{AF44C8C3-D450-4E8C-B463-67B6CB7961F0}" type="presParOf" srcId="{CC387A12-CAC1-4DCE-96FA-F242E01A3544}" destId="{78696A7E-53EF-456B-A4D5-BDC528B901DE}" srcOrd="0" destOrd="0" presId="urn:microsoft.com/office/officeart/2005/8/layout/pyramid1"/>
    <dgm:cxn modelId="{5B85BEDF-71D4-458A-95F4-607427AC7484}" type="presParOf" srcId="{CC387A12-CAC1-4DCE-96FA-F242E01A3544}" destId="{A1BA287C-CEE0-42F9-A84B-EF765F128147}" srcOrd="1" destOrd="0" presId="urn:microsoft.com/office/officeart/2005/8/layout/pyramid1"/>
    <dgm:cxn modelId="{89A6A9F1-36AE-41E5-9404-7E15C9BE1C80}" type="presParOf" srcId="{D8403D50-1B04-4D77-ADFF-4529EEFEB663}" destId="{D6C2D411-B2FA-49E2-A406-26E3ACEB8C25}" srcOrd="3" destOrd="0" presId="urn:microsoft.com/office/officeart/2005/8/layout/pyramid1"/>
    <dgm:cxn modelId="{0C40C2F7-2624-4516-9DFF-D7EB2CDF409C}" type="presParOf" srcId="{D6C2D411-B2FA-49E2-A406-26E3ACEB8C25}" destId="{7771EDB9-DAF5-4265-868D-39279BC38D9A}" srcOrd="0" destOrd="0" presId="urn:microsoft.com/office/officeart/2005/8/layout/pyramid1"/>
    <dgm:cxn modelId="{16BD4A06-0D5B-4F45-B65F-CEF8574DBD25}" type="presParOf" srcId="{D6C2D411-B2FA-49E2-A406-26E3ACEB8C25}" destId="{8F439C16-5CBF-4DAE-A5A4-F4DF3A5B7556}" srcOrd="1" destOrd="0" presId="urn:microsoft.com/office/officeart/2005/8/layout/pyramid1"/>
    <dgm:cxn modelId="{1B75A41E-C995-4C18-8EDB-0F2E3EEFF183}" type="presParOf" srcId="{D8403D50-1B04-4D77-ADFF-4529EEFEB663}" destId="{003FB867-C288-4181-8EF1-29B2C10CB616}" srcOrd="4" destOrd="0" presId="urn:microsoft.com/office/officeart/2005/8/layout/pyramid1"/>
    <dgm:cxn modelId="{3EFEAB30-40AC-4B36-9CAB-87EC27DD5293}" type="presParOf" srcId="{003FB867-C288-4181-8EF1-29B2C10CB616}" destId="{BBBA5604-D744-4AE7-AC7F-992780081C1A}" srcOrd="0" destOrd="0" presId="urn:microsoft.com/office/officeart/2005/8/layout/pyramid1"/>
    <dgm:cxn modelId="{147F010B-A8BD-4336-86F9-61E8D87DC1E1}" type="presParOf" srcId="{003FB867-C288-4181-8EF1-29B2C10CB616}" destId="{C2C0D2B7-C2EF-457B-B87F-25AF166DFC12}" srcOrd="1" destOrd="0" presId="urn:microsoft.com/office/officeart/2005/8/layout/pyramid1"/>
    <dgm:cxn modelId="{968CD06A-DAC9-466F-B4CF-8B3754AC14FB}" type="presParOf" srcId="{D8403D50-1B04-4D77-ADFF-4529EEFEB663}" destId="{8968D5AC-3931-4A46-8542-CD94B42F3FE7}" srcOrd="5" destOrd="0" presId="urn:microsoft.com/office/officeart/2005/8/layout/pyramid1"/>
    <dgm:cxn modelId="{6727539A-BCDF-4B89-A1AD-888F91B8F4D3}" type="presParOf" srcId="{8968D5AC-3931-4A46-8542-CD94B42F3FE7}" destId="{466401D5-AFBF-4D70-B2CA-EA7D8B9E7DE8}" srcOrd="0" destOrd="0" presId="urn:microsoft.com/office/officeart/2005/8/layout/pyramid1"/>
    <dgm:cxn modelId="{903EEA6A-AAE5-43AE-8666-C646D6A43775}" type="presParOf" srcId="{8968D5AC-3931-4A46-8542-CD94B42F3FE7}" destId="{67B1F184-E28D-4F8C-A307-6F3B8C8AAC3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E1407-C388-4509-89BA-38D24668E2C1}">
      <dsp:nvSpPr>
        <dsp:cNvPr id="0" name=""/>
        <dsp:cNvSpPr/>
      </dsp:nvSpPr>
      <dsp:spPr>
        <a:xfrm>
          <a:off x="2799678" y="0"/>
          <a:ext cx="1119871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Fee</a:t>
          </a:r>
          <a:br>
            <a:rPr lang="en-US" sz="1500" b="1" kern="1200" dirty="0"/>
          </a:br>
          <a:r>
            <a:rPr lang="en-US" sz="1500" b="1" kern="1200" dirty="0"/>
            <a:t>Title</a:t>
          </a:r>
          <a:br>
            <a:rPr lang="en-US" sz="1500" b="1" kern="1200" dirty="0"/>
          </a:br>
          <a:r>
            <a:rPr lang="en-US" sz="1500" b="1" kern="1200" dirty="0"/>
            <a:t>Purchase</a:t>
          </a:r>
        </a:p>
      </dsp:txBody>
      <dsp:txXfrm>
        <a:off x="2799678" y="0"/>
        <a:ext cx="1119871" cy="792634"/>
      </dsp:txXfrm>
    </dsp:sp>
    <dsp:sp modelId="{B6537A90-D60B-41CD-BF98-F90FD567EAFF}">
      <dsp:nvSpPr>
        <dsp:cNvPr id="0" name=""/>
        <dsp:cNvSpPr/>
      </dsp:nvSpPr>
      <dsp:spPr>
        <a:xfrm>
          <a:off x="2239742" y="792634"/>
          <a:ext cx="2239742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Conservation Easements</a:t>
          </a:r>
        </a:p>
      </dsp:txBody>
      <dsp:txXfrm>
        <a:off x="2631697" y="792634"/>
        <a:ext cx="1455832" cy="792634"/>
      </dsp:txXfrm>
    </dsp:sp>
    <dsp:sp modelId="{78696A7E-53EF-456B-A4D5-BDC528B901DE}">
      <dsp:nvSpPr>
        <dsp:cNvPr id="0" name=""/>
        <dsp:cNvSpPr/>
      </dsp:nvSpPr>
      <dsp:spPr>
        <a:xfrm>
          <a:off x="1679807" y="1585268"/>
          <a:ext cx="3359614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SFIA</a:t>
          </a:r>
          <a:r>
            <a:rPr lang="en-US" sz="2400" kern="1200" dirty="0"/>
            <a:t/>
          </a:r>
          <a:br>
            <a:rPr lang="en-US" sz="2400" kern="1200" dirty="0"/>
          </a:br>
          <a:r>
            <a:rPr lang="en-US" sz="1500" kern="1200" dirty="0"/>
            <a:t>8-, 20-, or 50- year covenant</a:t>
          </a:r>
        </a:p>
      </dsp:txBody>
      <dsp:txXfrm>
        <a:off x="2267739" y="1585268"/>
        <a:ext cx="2183749" cy="792634"/>
      </dsp:txXfrm>
    </dsp:sp>
    <dsp:sp modelId="{7771EDB9-DAF5-4265-868D-39279BC38D9A}">
      <dsp:nvSpPr>
        <dsp:cNvPr id="0" name=""/>
        <dsp:cNvSpPr/>
      </dsp:nvSpPr>
      <dsp:spPr>
        <a:xfrm>
          <a:off x="1119871" y="2377903"/>
          <a:ext cx="4479485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Timber Harvest</a:t>
          </a:r>
        </a:p>
      </dsp:txBody>
      <dsp:txXfrm>
        <a:off x="1903781" y="2377903"/>
        <a:ext cx="2911665" cy="792634"/>
      </dsp:txXfrm>
    </dsp:sp>
    <dsp:sp modelId="{BBBA5604-D744-4AE7-AC7F-992780081C1A}">
      <dsp:nvSpPr>
        <dsp:cNvPr id="0" name=""/>
        <dsp:cNvSpPr/>
      </dsp:nvSpPr>
      <dsp:spPr>
        <a:xfrm>
          <a:off x="559935" y="3170537"/>
          <a:ext cx="5599356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Cost-Share</a:t>
          </a:r>
          <a:r>
            <a:rPr lang="en-US" sz="2400" kern="1200" dirty="0"/>
            <a:t/>
          </a:r>
          <a:br>
            <a:rPr lang="en-US" sz="2400" kern="1200" dirty="0"/>
          </a:br>
          <a:r>
            <a:rPr lang="en-US" sz="1500" kern="1200" dirty="0"/>
            <a:t>Tree planting, site prep, bud-capping, etc.</a:t>
          </a:r>
        </a:p>
      </dsp:txBody>
      <dsp:txXfrm>
        <a:off x="1539823" y="3170537"/>
        <a:ext cx="3639581" cy="792634"/>
      </dsp:txXfrm>
    </dsp:sp>
    <dsp:sp modelId="{466401D5-AFBF-4D70-B2CA-EA7D8B9E7DE8}">
      <dsp:nvSpPr>
        <dsp:cNvPr id="0" name=""/>
        <dsp:cNvSpPr/>
      </dsp:nvSpPr>
      <dsp:spPr>
        <a:xfrm>
          <a:off x="0" y="3963171"/>
          <a:ext cx="6719228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Forest Stewardship Plans</a:t>
          </a:r>
          <a:r>
            <a:rPr lang="en-US" sz="2500" kern="1200" dirty="0"/>
            <a:t/>
          </a:r>
          <a:br>
            <a:rPr lang="en-US" sz="2500" kern="1200" dirty="0"/>
          </a:br>
          <a:r>
            <a:rPr lang="en-US" sz="1500" kern="1200" dirty="0"/>
            <a:t>Entry point for most private landowners</a:t>
          </a:r>
        </a:p>
      </dsp:txBody>
      <dsp:txXfrm>
        <a:off x="1175864" y="3963171"/>
        <a:ext cx="4367498" cy="792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2F36A-D245-4499-BB46-C8F2E7675D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45D92-EC2B-41C9-B755-EBA92A9B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1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8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05" indent="-30204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161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426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690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9CEB-E440-444E-B88E-557615C01A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0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05" indent="-30204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161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426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690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9CEB-E440-444E-B88E-557615C01A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2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05" indent="-30204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161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426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690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9CEB-E440-444E-B88E-557615C01A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0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74B0E577-33FE-4012-B53C-EF12F611048F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2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919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802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75810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24E68-B8A4-4A57-8891-05724B51AC11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504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6C24BF-964C-43A8-B5AD-1F546864CF39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9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853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7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A83ACC-30BF-4A65-8412-352951D03B81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28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557" y="555380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6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84310" y="3505252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84732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82453" y="21169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315601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821033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030CCF2-483C-4034-928F-637A84EFCFEC}" type="datetime1">
              <a:rPr lang="en-US" smtClean="0">
                <a:solidFill>
                  <a:srgbClr val="000000"/>
                </a:solidFill>
              </a:rPr>
              <a:t>7/9/2020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/>
                </a:solidFill>
              </a:rPr>
              <a:t>Minnesota Board of Water and Soil Resources |  www.bwsr.state.mn.us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9BD4C6C-2D50-44DC-87A4-F7253B2E9871}" type="slidenum">
              <a:rPr 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4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30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fld id="{8A963FFB-D4B8-42BB-B16B-F50EA85BE516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4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41543-08D8-45B5-913F-950BD3236C92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07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28B7FF-DDE3-448A-A289-2B64F64F1496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54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558C391-EDEA-4DE7-845B-2C229C8F273A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69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1EA3C9-0579-4A55-8B25-181E01901E99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58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259FFB-610B-4014-A862-C4150DFC561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06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2C68509-DA77-4F76-97FC-876219109021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7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A0CA1FD-C174-4475-B007-655457A499D4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7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7E2B3601-896F-4AD7-9E3E-03502A954F15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7" y="1237863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8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3"/>
            <a:ext cx="2332191" cy="23321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93789C8-DB92-4DC0-A343-9AAD1FECC1BB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62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162783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9B9420D-1666-4908-9846-5F7D7224135B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04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ED81D1D-CAD0-4B5F-9F2F-871ABA1BB847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08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371E03C-9F19-435A-8813-C8F0C3A12074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72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E0C58D-B827-4498-ABD3-C2910B53BC7F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51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292E939-BA47-433F-8357-48536383C40B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81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3524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5259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16943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fld id="{0C251701-B895-44A6-A349-948BD3F2642A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4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8"/>
            <a:ext cx="12192000" cy="1295183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773020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8" y="5746870"/>
            <a:ext cx="3234329" cy="88208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2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1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86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3BC8D-B2D7-424E-9ECE-5CA54D2289D4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99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5D9FD9-4463-4FD2-BF5C-394CC2DCD91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90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/>
          <a:p>
            <a:fld id="{C2A95CCC-9E6A-49C0-B253-2008224F484F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47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8" y="287065"/>
            <a:ext cx="3521927" cy="27349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7" y="3211514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fld id="{22587839-D85E-41CD-B34E-BDC878420974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19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733441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0C7B88-540C-4397-8753-0D36C56631A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41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FFB477-9EBA-40C0-AB5E-E3030E2F4EC9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0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113368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49B2B-9809-454D-A419-5A6B852C8215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81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55377-498B-49C9-A1D0-882CC053CE71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9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1CEDD20-F172-4C77-B7DE-BB54212C4074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549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99884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8" y="912531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1" y="3581845"/>
            <a:ext cx="2637979" cy="2637979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70429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6" y="1609867"/>
            <a:ext cx="7593051" cy="3638267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695126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6F88A2-501D-41BF-90AD-63297D1CCDD2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24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49248F5-E593-4F3B-96BE-03AF777D4700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0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ED5EB8-A3AE-4C58-BE35-3A6A6948C7AE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39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7319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29682A-F132-4C47-95D7-86159D0ECCBE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04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38CE51-9503-46CE-8C6B-0575A478CEA7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9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7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D59C9A-01D6-4638-B2EC-A2564A3529C5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4"/>
            <a:ext cx="6587067" cy="44097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4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BE6E053-DB8E-45A4-9B91-DC001609B5B5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48441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14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557" y="555380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6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84310" y="3505252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84732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82453" y="21169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88482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90400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08BCBF5-35B7-420C-97F0-CF01050A17A2}" type="datetime1">
              <a:rPr lang="en-US" smtClean="0">
                <a:solidFill>
                  <a:srgbClr val="000000"/>
                </a:solidFill>
              </a:rPr>
              <a:t>7/9/2020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/>
                </a:solidFill>
              </a:rPr>
              <a:t>Minnesota Board of Water and Soil Resources |  www.bwsr.state.mn.us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9BD4C6C-2D50-44DC-87A4-F7253B2E9871}" type="slidenum">
              <a:rPr 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753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0CBB2-5DE0-4F1A-B290-0BE75A6C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023-990C-48D0-8456-57EA0325A8A8}" type="datetime1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6AD57-A39A-47D7-BDF0-37180F39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Minnesota Board of Water and Soil Resources |  www.bwsr.state.mn.us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DDE8C-003B-4EF8-A6EC-2866BDE2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32B7-D4B0-4BBE-BE4D-D18B38804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24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Minnesota IT Servi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500619"/>
            <a:ext cx="3272835" cy="137459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78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F0A914DB-67F8-4907-902F-64D5E676691F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15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5D323AE4-67D4-424E-B6F9-7F8D3D6EB0C9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7" y="1237863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37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8"/>
            <a:ext cx="12192000" cy="1295183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773020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8" y="5746870"/>
            <a:ext cx="3234329" cy="88208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2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1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70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9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57654AE-9FAA-473E-8D25-69A84F468FEA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74722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4"/>
            <a:ext cx="6587067" cy="44097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4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11D748D2-7653-4601-9ABE-C5F7129F7C70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48441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D6DF50FF-C3A1-4908-9771-F94B7B2B61F4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1861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A662C92-E7F6-443B-9AF4-4E65A4877F9B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727243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8425808-7D68-4BFA-B8FA-4697075EA2A7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937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3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F8E32CA-E177-4A6C-9EE5-14D60FA68370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03314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63407010-3468-4725-B06A-3B3CB549E001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294429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919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77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10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fld id="{63F71167-2DA7-41A7-9198-71AA6810E57D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460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F2A63-5B07-4DEE-9E55-686B5CAEDCB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58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A14B4-3E3B-4FD9-8418-A782B5380B5E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90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9C59FC2-FC79-46CE-9C4B-5C291A0E88C0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8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695151A-3F50-4333-8843-D919565CC0A0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55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10DD1-9335-4E64-9088-E1D353B7D362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16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653BD-CCF2-4D5C-808E-76CAF1BAA08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562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A458C3D-91B3-4848-BFC9-71791697056D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4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DA2A30EF-85C1-4293-A3C2-88289994508E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52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3"/>
            <a:ext cx="2332191" cy="23321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70412A8-3D90-4420-8E45-F8C63263A70A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070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162783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D3A22BCD-1E22-49BB-9F48-C0213ACD1E0E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28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6BD2022B-FAEC-4EA8-9F30-B5A1C3DA585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43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2CAE905-7AAC-4DEE-AF4B-D91A82482AF0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00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8C107FA-6C25-4778-A177-F690EE426D31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566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F036324-3A86-4CDA-AA44-D13F2856C8A4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7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3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82032F-7E99-4DB0-8815-D2E34CD8A2FC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625862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58599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5176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680717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fld id="{D6428789-4E8E-48B0-AF22-ED763CB51C89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14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C32B6A-9E92-4EF4-88A9-7B9C7BCA607C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430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1E1169-6034-4267-9AB5-E0759F335457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709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/>
          <a:p>
            <a:fld id="{84968D30-3F8B-4FAF-8B2E-C8EC7E94020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57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8" y="287065"/>
            <a:ext cx="3521927" cy="27349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7" y="3211514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fld id="{79F630C2-5567-4E31-8522-57299C5D13A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024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338481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B80AC8-678B-4F89-9F1B-8C26FB15167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2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06A6ADE-F7EF-418A-8495-14CFBB60019F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43952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EB303C-2615-4143-ACDE-8C9485F43D4D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561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2482943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166DC-17FB-4D99-80E0-7E382170AE12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228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EA1E1E-DB1E-4866-947E-D7A3BED50F08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143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278009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8" y="912531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1" y="3581845"/>
            <a:ext cx="2637979" cy="2637979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571157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6" y="1609867"/>
            <a:ext cx="7593051" cy="3638267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1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C321C-69B6-4F9C-B9C3-5A00B045E9D2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463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4E6BD0-059D-4100-A705-A37BF0173A20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967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6B0B7E-10E9-4888-B4BF-61BB8F48260D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4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2D51EFF-6038-4520-A051-23C78B4478E8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2DABB6-A77B-47DC-A3A0-5FF2DB52F300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4" r:id="rId53"/>
    <p:sldLayoutId id="2147483713" r:id="rId5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B632651-BE09-4D69-B94B-1C77A147F813}" type="datetime1">
              <a:rPr lang="en-US" smtClean="0"/>
              <a:t>7/9/2020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2DABB6-A77B-47DC-A3A0-5FF2DB52F300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3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  <p:sldLayoutId id="2147483768" r:id="rId5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" y="3893859"/>
            <a:ext cx="12192000" cy="1479625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Forest Conservation Tools at Work in the Upper Mississippi Basin</a:t>
            </a:r>
          </a:p>
        </p:txBody>
      </p:sp>
      <p:pic>
        <p:nvPicPr>
          <p:cNvPr id="2" name="Picture Placeholder 1" descr="A body of water surrounded by trees&#10;&#10;Description automatically generated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b="29199"/>
          <a:stretch/>
        </p:blipFill>
        <p:spPr>
          <a:xfrm>
            <a:off x="0" y="1"/>
            <a:ext cx="12192000" cy="389385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02466" y="5482026"/>
            <a:ext cx="6587067" cy="9030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Legislative Water Subcommittee Meeting</a:t>
            </a:r>
          </a:p>
          <a:p>
            <a:pPr>
              <a:spcBef>
                <a:spcPts val="0"/>
              </a:spcBef>
            </a:pPr>
            <a:r>
              <a:rPr lang="en-US" dirty="0"/>
              <a:t>July 15, 2020</a:t>
            </a:r>
          </a:p>
        </p:txBody>
      </p:sp>
      <p:pic>
        <p:nvPicPr>
          <p:cNvPr id="12" name="Picture 11" descr="Board of Water and Soil Resources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9870"/>
            <a:ext cx="3723539" cy="67521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Minnesota Board of Water and Soil Resources 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www.bwsr.state.mn.us</a:t>
            </a:r>
          </a:p>
        </p:txBody>
      </p:sp>
    </p:spTree>
    <p:extLst>
      <p:ext uri="{BB962C8B-B14F-4D97-AF65-F5344CB8AC3E}">
        <p14:creationId xmlns:p14="http://schemas.microsoft.com/office/powerpoint/2010/main" val="156131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CA7D8F-5E54-49CA-9E20-1E25D9D0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/>
              <a:t>Protection</a:t>
            </a:r>
            <a:r>
              <a:rPr lang="en-US" altLang="en-US" sz="4000" kern="0" dirty="0"/>
              <a:t> </a:t>
            </a:r>
            <a:r>
              <a:rPr lang="en-US" altLang="en-US" sz="4000" dirty="0"/>
              <a:t>doesn’t</a:t>
            </a:r>
            <a:r>
              <a:rPr lang="en-US" altLang="en-US" sz="4000" kern="0" dirty="0"/>
              <a:t> </a:t>
            </a:r>
            <a:r>
              <a:rPr lang="en-US" altLang="en-US" sz="4000" dirty="0"/>
              <a:t>mean you can’t manage!</a:t>
            </a:r>
            <a:endParaRPr lang="en-US" sz="4000" dirty="0"/>
          </a:p>
        </p:txBody>
      </p:sp>
      <p:pic>
        <p:nvPicPr>
          <p:cNvPr id="3" name="Picture 2" descr="A close up of timber logs harvested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942" t="7491" r="2748" b="12420"/>
          <a:stretch/>
        </p:blipFill>
        <p:spPr>
          <a:xfrm>
            <a:off x="-2" y="1338943"/>
            <a:ext cx="12191999" cy="558255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E02F988-B85F-47E0-B5D4-B0854706E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315" y="5466085"/>
            <a:ext cx="3723249" cy="1119005"/>
          </a:xfrm>
          <a:prstGeom prst="rect">
            <a:avLst/>
          </a:prstGeom>
          <a:solidFill>
            <a:schemeClr val="bg2">
              <a:lumMod val="50000"/>
              <a:alpha val="73000"/>
            </a:schemeClr>
          </a:solidFill>
          <a:ln>
            <a:noFill/>
          </a:ln>
          <a:effectLst>
            <a:softEdge rad="1016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dirty="0">
                <a:solidFill>
                  <a:schemeClr val="bg1"/>
                </a:solidFill>
              </a:rPr>
              <a:t>Working Lands</a:t>
            </a:r>
            <a:endParaRPr lang="en-US" altLang="en-US" sz="3300" kern="0" dirty="0">
              <a:solidFill>
                <a:schemeClr val="bg1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E7BC7D4-E41D-4891-ADA4-472A7BEB0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3136814-F110-46D5-91D0-6267BC7E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6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 defTabSz="914400"/>
            <a:r>
              <a:rPr lang="en-US" altLang="en-US" sz="4000" dirty="0"/>
              <a:t>Implementation Success Story: Mississippi River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pic>
        <p:nvPicPr>
          <p:cNvPr id="3" name="Picture 2" descr="Image of map for MHB Watershe spotlight" title="Image of map for MHB Watershed">
            <a:extLst>
              <a:ext uri="{FF2B5EF4-FFF2-40B4-BE49-F238E27FC236}">
                <a16:creationId xmlns:a16="http://schemas.microsoft.com/office/drawing/2014/main" id="{8B8F3B19-AC26-4F77-B0CC-1317CDC22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741" y="1371600"/>
            <a:ext cx="3941126" cy="5100281"/>
          </a:xfrm>
          <a:prstGeom prst="rect">
            <a:avLst/>
          </a:prstGeom>
        </p:spPr>
      </p:pic>
      <p:sp>
        <p:nvSpPr>
          <p:cNvPr id="4" name="Oval 3" descr="Oval outlining 20 to 40 percent protection in MHB Watershed" title="Oval ">
            <a:extLst>
              <a:ext uri="{FF2B5EF4-FFF2-40B4-BE49-F238E27FC236}">
                <a16:creationId xmlns:a16="http://schemas.microsoft.com/office/drawing/2014/main" id="{8E3ED15F-7D73-4393-9F53-6937C01FC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827870" y="2872857"/>
            <a:ext cx="964189" cy="1112286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 descr="Imagae 2 of MHB Watershed Spotlight" title="MHB Watershed Spotlight">
            <a:extLst>
              <a:ext uri="{FF2B5EF4-FFF2-40B4-BE49-F238E27FC236}">
                <a16:creationId xmlns:a16="http://schemas.microsoft.com/office/drawing/2014/main" id="{7D70D0BF-E46B-4FA6-8006-455F23F95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963" y="1371600"/>
            <a:ext cx="3941127" cy="5100283"/>
          </a:xfrm>
          <a:prstGeom prst="rect">
            <a:avLst/>
          </a:prstGeom>
        </p:spPr>
      </p:pic>
      <p:sp>
        <p:nvSpPr>
          <p:cNvPr id="36" name="Oval 35" descr="Oval spotlighting area with 80% protection" title="Oval from MHB Watershed Spotlight">
            <a:extLst>
              <a:ext uri="{FF2B5EF4-FFF2-40B4-BE49-F238E27FC236}">
                <a16:creationId xmlns:a16="http://schemas.microsoft.com/office/drawing/2014/main" id="{DB4B1419-EF24-458F-B212-3D01CB028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094325" y="2859154"/>
            <a:ext cx="1065205" cy="1139691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6A0EF-1B61-44D0-8774-94C7AD8F0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DDDC8-89AB-48B0-9277-E0763560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0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Implementation Success Story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5A766D3-4B3F-443E-BB66-8C900E48A563}"/>
              </a:ext>
            </a:extLst>
          </p:cNvPr>
          <p:cNvSpPr txBox="1">
            <a:spLocks/>
          </p:cNvSpPr>
          <p:nvPr/>
        </p:nvSpPr>
        <p:spPr bwMode="auto">
          <a:xfrm>
            <a:off x="1876349" y="1320035"/>
            <a:ext cx="1840523" cy="3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37%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8" name="Picture 37" descr="Mississippi Headwaters Habitat Corridor Projects with Public Lands" title="Image of Dial for Public Lands">
            <a:extLst>
              <a:ext uri="{FF2B5EF4-FFF2-40B4-BE49-F238E27FC236}">
                <a16:creationId xmlns:a16="http://schemas.microsoft.com/office/drawing/2014/main" id="{C5242789-1872-4BD3-BA76-6BD031C7E6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05" t="9722" r="19386" b="43403"/>
          <a:stretch/>
        </p:blipFill>
        <p:spPr bwMode="auto">
          <a:xfrm>
            <a:off x="1687027" y="1743460"/>
            <a:ext cx="2109895" cy="1119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9AFFFF9-62B5-460E-B1DF-EBD989A466F9}"/>
              </a:ext>
            </a:extLst>
          </p:cNvPr>
          <p:cNvSpPr txBox="1">
            <a:spLocks/>
          </p:cNvSpPr>
          <p:nvPr/>
        </p:nvSpPr>
        <p:spPr bwMode="auto">
          <a:xfrm>
            <a:off x="1680470" y="2740443"/>
            <a:ext cx="2109895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Public Lands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91B3C5D-E40A-44B1-8A85-03E2058B45FF}"/>
              </a:ext>
            </a:extLst>
          </p:cNvPr>
          <p:cNvSpPr txBox="1">
            <a:spLocks/>
          </p:cNvSpPr>
          <p:nvPr/>
        </p:nvSpPr>
        <p:spPr bwMode="auto">
          <a:xfrm>
            <a:off x="4129018" y="1271430"/>
            <a:ext cx="184052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46%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9" name="Picture 38" descr="Mississippi Headwaters Habitat Corridor Projects with 2017 Acquisition" title="Image of dial for 2017 acquisitio">
            <a:extLst>
              <a:ext uri="{FF2B5EF4-FFF2-40B4-BE49-F238E27FC236}">
                <a16:creationId xmlns:a16="http://schemas.microsoft.com/office/drawing/2014/main" id="{213D2BBB-C041-4193-927B-6F6CA87CD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1459" y="1743460"/>
            <a:ext cx="2109895" cy="1119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0D3C3E8F-87B3-46A3-8E1E-2BDDEACED507}"/>
              </a:ext>
            </a:extLst>
          </p:cNvPr>
          <p:cNvSpPr txBox="1">
            <a:spLocks/>
          </p:cNvSpPr>
          <p:nvPr/>
        </p:nvSpPr>
        <p:spPr bwMode="auto">
          <a:xfrm>
            <a:off x="3752051" y="2755293"/>
            <a:ext cx="254000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2017 Acquisition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721163C-7607-4FDA-BD69-F3375B136F3F}"/>
              </a:ext>
            </a:extLst>
          </p:cNvPr>
          <p:cNvSpPr txBox="1">
            <a:spLocks/>
          </p:cNvSpPr>
          <p:nvPr/>
        </p:nvSpPr>
        <p:spPr bwMode="auto">
          <a:xfrm>
            <a:off x="1835875" y="3241226"/>
            <a:ext cx="184052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51%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0" name="Picture 39" descr="Mississippi Headwaters Habitat Corridor Projects with 2017 Easement" title="Image of dial for 2017 easement">
            <a:extLst>
              <a:ext uri="{FF2B5EF4-FFF2-40B4-BE49-F238E27FC236}">
                <a16:creationId xmlns:a16="http://schemas.microsoft.com/office/drawing/2014/main" id="{B17BFCE5-0923-415D-B5FA-ECEEDE81A1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352" y="3752778"/>
            <a:ext cx="2109896" cy="1088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23BECB4A-7C0E-4429-B436-001DF2C79FF4}"/>
              </a:ext>
            </a:extLst>
          </p:cNvPr>
          <p:cNvSpPr txBox="1">
            <a:spLocks/>
          </p:cNvSpPr>
          <p:nvPr/>
        </p:nvSpPr>
        <p:spPr bwMode="auto">
          <a:xfrm>
            <a:off x="1545173" y="4758748"/>
            <a:ext cx="2436237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2017 Easement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99D7F80-B661-48EB-8CF1-F0BC33391FD3}"/>
              </a:ext>
            </a:extLst>
          </p:cNvPr>
          <p:cNvSpPr txBox="1">
            <a:spLocks/>
          </p:cNvSpPr>
          <p:nvPr/>
        </p:nvSpPr>
        <p:spPr bwMode="auto">
          <a:xfrm>
            <a:off x="4160695" y="3241226"/>
            <a:ext cx="184052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66%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1" name="Picture 40" descr="Mississippi Headwaters Habitat Corridor Projects with SFIA" title="Image of dial for SFIA">
            <a:extLst>
              <a:ext uri="{FF2B5EF4-FFF2-40B4-BE49-F238E27FC236}">
                <a16:creationId xmlns:a16="http://schemas.microsoft.com/office/drawing/2014/main" id="{8FA0FB28-7176-4C68-9ED0-C05A568F66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3504" y="3770887"/>
            <a:ext cx="2145080" cy="1059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0CF9DD80-F9D8-4B22-AF6C-A0313393DF76}"/>
              </a:ext>
            </a:extLst>
          </p:cNvPr>
          <p:cNvSpPr txBox="1">
            <a:spLocks/>
          </p:cNvSpPr>
          <p:nvPr/>
        </p:nvSpPr>
        <p:spPr bwMode="auto">
          <a:xfrm>
            <a:off x="3893412" y="4758748"/>
            <a:ext cx="2109895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SFIA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D2B8959-5543-49D7-8882-FDC9DCA75C72}"/>
              </a:ext>
            </a:extLst>
          </p:cNvPr>
          <p:cNvSpPr txBox="1">
            <a:spLocks/>
          </p:cNvSpPr>
          <p:nvPr/>
        </p:nvSpPr>
        <p:spPr bwMode="auto">
          <a:xfrm>
            <a:off x="891233" y="5619807"/>
            <a:ext cx="2624912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Current: 71%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2" name="Picture 41" descr="Mississippi Headwaters Habitat Corridor Projects with 2019 Acquisition" title="image of dial with 2019 acquisition">
            <a:extLst>
              <a:ext uri="{FF2B5EF4-FFF2-40B4-BE49-F238E27FC236}">
                <a16:creationId xmlns:a16="http://schemas.microsoft.com/office/drawing/2014/main" id="{B9B65BCF-1F4B-48B2-9DC8-03CA16CD9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1503" y="5347457"/>
            <a:ext cx="2082425" cy="1081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7532EB-0D46-4780-8AA0-247C5B662DF9}"/>
              </a:ext>
            </a:extLst>
          </p:cNvPr>
          <p:cNvSpPr txBox="1">
            <a:spLocks/>
          </p:cNvSpPr>
          <p:nvPr/>
        </p:nvSpPr>
        <p:spPr bwMode="auto">
          <a:xfrm>
            <a:off x="3230258" y="6338138"/>
            <a:ext cx="2624912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2019 Acquisition</a:t>
            </a:r>
          </a:p>
        </p:txBody>
      </p:sp>
      <p:pic>
        <p:nvPicPr>
          <p:cNvPr id="6" name="Picture 5" descr="Mississippi Headwaters Habitat Corridors Projects">
            <a:extLst>
              <a:ext uri="{FF2B5EF4-FFF2-40B4-BE49-F238E27FC236}">
                <a16:creationId xmlns:a16="http://schemas.microsoft.com/office/drawing/2014/main" id="{6CEA9545-6FEC-4677-8013-4E89474CC0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281" y="1335088"/>
            <a:ext cx="4612911" cy="55367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5FC84-DF7F-495E-8414-3CCC4E1F9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737" y="6449314"/>
            <a:ext cx="3104521" cy="237553"/>
          </a:xfrm>
        </p:spPr>
        <p:txBody>
          <a:bodyPr/>
          <a:lstStyle/>
          <a:p>
            <a:r>
              <a:rPr lang="en-US" dirty="0"/>
              <a:t>Minnesota Board of Water and Soil Resources |  </a:t>
            </a:r>
            <a:r>
              <a:rPr lang="en-US" dirty="0" err="1"/>
              <a:t>www.bwsr.state.mn.us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522A-B40B-49C2-BD4B-D950A4B9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8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0" y="-59479"/>
            <a:ext cx="12192000" cy="1290672"/>
          </a:xfrm>
        </p:spPr>
        <p:txBody>
          <a:bodyPr/>
          <a:lstStyle/>
          <a:p>
            <a:pPr algn="ctr"/>
            <a:r>
              <a:rPr lang="en-US" dirty="0"/>
              <a:t>Quality Forests + Quality Water = Quality Life</a:t>
            </a:r>
          </a:p>
        </p:txBody>
      </p:sp>
      <p:pic>
        <p:nvPicPr>
          <p:cNvPr id="13" name="Content Placeholder 3" descr="State of MN image">
            <a:extLst>
              <a:ext uri="{FF2B5EF4-FFF2-40B4-BE49-F238E27FC236}">
                <a16:creationId xmlns:a16="http://schemas.microsoft.com/office/drawing/2014/main" id="{F6F7D93B-28FE-4EB0-B17A-ADC7BE89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06" t="1454" r="3117" b="8087"/>
          <a:stretch/>
        </p:blipFill>
        <p:spPr bwMode="black">
          <a:xfrm>
            <a:off x="3813197" y="1413328"/>
            <a:ext cx="4581504" cy="514196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A sunset over a body of wate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46" y="1413328"/>
            <a:ext cx="3426277" cy="2179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A small boat in a body of water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46" y="4610062"/>
            <a:ext cx="3506876" cy="2052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Image of water picture pouring into glass representing drinking water.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575" y="1413327"/>
            <a:ext cx="3446270" cy="212078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10" descr="A body of water surrounded by trees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576" y="4626691"/>
            <a:ext cx="3410378" cy="20353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A picture containing a large roll of paper mill products.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4712" y="3335800"/>
            <a:ext cx="3370432" cy="213832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89D9C-AFA9-4740-9532-D6621CDD2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9407" y="6555289"/>
            <a:ext cx="5587647" cy="365125"/>
          </a:xfrm>
        </p:spPr>
        <p:txBody>
          <a:bodyPr/>
          <a:lstStyle/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BF4FD-F699-4654-821B-BD91F4C5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1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Upper Mississippi River Basin: Context</a:t>
            </a:r>
          </a:p>
        </p:txBody>
      </p:sp>
      <p:sp>
        <p:nvSpPr>
          <p:cNvPr id="3" name="Content Placeholder 2" descr="Upper Mississippi Basin Stats">
            <a:extLst>
              <a:ext uri="{FF2B5EF4-FFF2-40B4-BE49-F238E27FC236}">
                <a16:creationId xmlns:a16="http://schemas.microsoft.com/office/drawing/2014/main" id="{654A05E3-743C-4BDF-AF15-9246CD02F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4113"/>
            <a:ext cx="6896100" cy="4767943"/>
          </a:xfrm>
        </p:spPr>
        <p:txBody>
          <a:bodyPr/>
          <a:lstStyle/>
          <a:p>
            <a:pPr marL="0" indent="0">
              <a:buNone/>
            </a:pPr>
            <a:r>
              <a:rPr lang="en-US" sz="3600" u="sng" dirty="0"/>
              <a:t>Upper Mississippi Basin Stats: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Part of 35 Counties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525 Miles of the Mississippi River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7500+ Lakes</a:t>
            </a:r>
            <a:r>
              <a:rPr lang="en-US" sz="2000" i="1" dirty="0"/>
              <a:t> (over 10 acres)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 Largest Source Water in Minnesota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7" name="Picture 6" descr="Upper Mississippi Basin Stats Image">
            <a:extLst>
              <a:ext uri="{FF2B5EF4-FFF2-40B4-BE49-F238E27FC236}">
                <a16:creationId xmlns:a16="http://schemas.microsoft.com/office/drawing/2014/main" id="{FEA5271B-4714-438C-878D-36D11E0A5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81" y="1408793"/>
            <a:ext cx="4204103" cy="494755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8E4C4-756F-4387-BD56-1DB96AE3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Minnesota Board of Water and Soil Resources |  </a:t>
            </a:r>
            <a:r>
              <a:rPr lang="en-US" dirty="0" err="1"/>
              <a:t>www.bwsr.state.mn.us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A81F6-0379-4E26-8D7D-782D8AB9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8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Upper Mississippi River Basin: Context-Major Watersheds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3374BDA-F018-4846-8F81-4A7F9FDE3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19" y="1698170"/>
            <a:ext cx="6896100" cy="4767943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600" u="sng" dirty="0"/>
              <a:t>Bi-lateral </a:t>
            </a:r>
            <a:r>
              <a:rPr lang="en-US" sz="2600" u="sng" dirty="0" err="1"/>
              <a:t>Wshds</a:t>
            </a:r>
            <a:r>
              <a:rPr lang="en-US" sz="2600" u="sng" dirty="0"/>
              <a:t> (6)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Along Main-stem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Flow-through </a:t>
            </a:r>
            <a:r>
              <a:rPr lang="en-US" sz="2200" dirty="0" err="1"/>
              <a:t>wshds</a:t>
            </a:r>
            <a:endParaRPr lang="en-US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Population Centers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260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600" u="sng" dirty="0"/>
              <a:t>Tributary </a:t>
            </a:r>
            <a:r>
              <a:rPr lang="en-US" sz="2600" u="sng" dirty="0" err="1"/>
              <a:t>Wshds</a:t>
            </a:r>
            <a:r>
              <a:rPr lang="en-US" sz="2600" u="sng" dirty="0"/>
              <a:t> (6)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5 on West, 1 on East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Crow = 2 majors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Crow Wing = 3 majors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0162C0-D250-42F0-83D0-B189C9BA5102}"/>
              </a:ext>
            </a:extLst>
          </p:cNvPr>
          <p:cNvSpPr txBox="1"/>
          <p:nvPr/>
        </p:nvSpPr>
        <p:spPr>
          <a:xfrm>
            <a:off x="3997453" y="1513504"/>
            <a:ext cx="209621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Bi-lateral flow-</a:t>
            </a:r>
            <a:r>
              <a:rPr lang="en-US" b="1" dirty="0" err="1">
                <a:solidFill>
                  <a:schemeClr val="tx2"/>
                </a:solidFill>
              </a:rPr>
              <a:t>thrus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Image 1: Bi-lateral flow-thrus ">
            <a:extLst>
              <a:ext uri="{FF2B5EF4-FFF2-40B4-BE49-F238E27FC236}">
                <a16:creationId xmlns:a16="http://schemas.microsoft.com/office/drawing/2014/main" id="{CB24368B-ACC2-4A50-937E-4219ACD27A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94" y="1347773"/>
            <a:ext cx="4257903" cy="50085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3335509-7C6B-424D-9DBF-A73B90D899E4}"/>
              </a:ext>
            </a:extLst>
          </p:cNvPr>
          <p:cNvSpPr txBox="1"/>
          <p:nvPr/>
        </p:nvSpPr>
        <p:spPr>
          <a:xfrm>
            <a:off x="8699612" y="1540012"/>
            <a:ext cx="120770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Tributaries</a:t>
            </a:r>
          </a:p>
        </p:txBody>
      </p:sp>
      <p:pic>
        <p:nvPicPr>
          <p:cNvPr id="18" name="Picture 17" descr="Tributaries&#10; ">
            <a:extLst>
              <a:ext uri="{FF2B5EF4-FFF2-40B4-BE49-F238E27FC236}">
                <a16:creationId xmlns:a16="http://schemas.microsoft.com/office/drawing/2014/main" id="{3BE663B7-832E-48D3-9302-8C86288992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97" y="1347773"/>
            <a:ext cx="4257903" cy="4950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C696F-DDF8-4A19-ABAF-7A7969D1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Minnesota Board of Water and Soil Resources |  </a:t>
            </a:r>
            <a:r>
              <a:rPr lang="en-US" dirty="0" err="1"/>
              <a:t>www.bwsr.state.mn.us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146A5-A0AD-4ED0-8F06-87DBD95E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5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 descr="1W1P - LSP Status&#10;&#10;"/>
          <p:cNvSpPr>
            <a:spLocks noGrp="1"/>
          </p:cNvSpPr>
          <p:nvPr>
            <p:ph type="title"/>
          </p:nvPr>
        </p:nvSpPr>
        <p:spPr>
          <a:xfrm>
            <a:off x="0" y="-2894"/>
            <a:ext cx="12192000" cy="12112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 err="1"/>
              <a:t>1W1P</a:t>
            </a:r>
            <a:r>
              <a:rPr lang="en-US" altLang="en-US" dirty="0"/>
              <a:t> – Land Stewardship Plan Status</a:t>
            </a:r>
          </a:p>
        </p:txBody>
      </p:sp>
      <p:pic>
        <p:nvPicPr>
          <p:cNvPr id="3" name="Picture 2" descr="Land Stewardship Plan Status&#10;&#10;Description automatically generated">
            <a:extLst>
              <a:ext uri="{FF2B5EF4-FFF2-40B4-BE49-F238E27FC236}">
                <a16:creationId xmlns:a16="http://schemas.microsoft.com/office/drawing/2014/main" id="{12CC8ECB-9616-463C-A8BE-A32CB0FA42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06" y="1329226"/>
            <a:ext cx="4188187" cy="50271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7D18C1-8E34-4FDD-A5EE-27F8DBDFD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1FDA7-5B6C-4AF1-B4FE-C49833B1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2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C81AA3-CC43-4957-BB15-67761F27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Phosphorus Increases as Forest Cover Decreases</a:t>
            </a:r>
          </a:p>
        </p:txBody>
      </p:sp>
      <p:pic>
        <p:nvPicPr>
          <p:cNvPr id="5" name="Content Placeholder 4" descr="A large body of water &#10;&#10;Description automatically generated"/>
          <p:cNvPicPr>
            <a:picLocks noGrp="1" noChangeAspect="1"/>
          </p:cNvPicPr>
          <p:nvPr>
            <p:ph type="tbl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562"/>
            <a:ext cx="12192000" cy="5659437"/>
          </a:xfrm>
          <a:prstGeom prst="rect">
            <a:avLst/>
          </a:prstGeom>
        </p:spPr>
      </p:pic>
      <p:pic>
        <p:nvPicPr>
          <p:cNvPr id="4" name="Picture 3" descr="Phosphorus Increase diagram&#10;&#10;Description automatically generated">
            <a:extLst>
              <a:ext uri="{FF2B5EF4-FFF2-40B4-BE49-F238E27FC236}">
                <a16:creationId xmlns:a16="http://schemas.microsoft.com/office/drawing/2014/main" id="{4CD02853-A8C4-4F0A-8F80-3C1819017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075" y="2479675"/>
            <a:ext cx="3971925" cy="3876675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7781B5-27E3-48C2-B2A7-686C9CB86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Minnesota Board of Water and Soil Resources |  </a:t>
            </a:r>
            <a:r>
              <a:rPr lang="en-US" dirty="0" err="1"/>
              <a:t>www.bwsr.state.mn.us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69481-1752-45F1-BAB8-D04B03A5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7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Forested Zone Change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936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Forested Zone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89D74-4AE7-4C13-A12B-F36DDF58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37" name="Picture 36" descr="Historical Forest zone&#10;">
            <a:extLst>
              <a:ext uri="{FF2B5EF4-FFF2-40B4-BE49-F238E27FC236}">
                <a16:creationId xmlns:a16="http://schemas.microsoft.com/office/drawing/2014/main" id="{B5EB21CA-136F-4509-B4E9-14DD06F16A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51" y="1394323"/>
            <a:ext cx="4221917" cy="496202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2C17DF5-8149-45BD-AB99-D97E82D7A944}"/>
              </a:ext>
            </a:extLst>
          </p:cNvPr>
          <p:cNvSpPr txBox="1"/>
          <p:nvPr/>
        </p:nvSpPr>
        <p:spPr>
          <a:xfrm rot="19424736">
            <a:off x="1938795" y="3773034"/>
            <a:ext cx="253402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Historical Forested Zone</a:t>
            </a:r>
          </a:p>
        </p:txBody>
      </p:sp>
      <p:pic>
        <p:nvPicPr>
          <p:cNvPr id="7" name="Picture 6" descr="Forested Zone change&#10;&#10;Description automatically generated">
            <a:extLst>
              <a:ext uri="{FF2B5EF4-FFF2-40B4-BE49-F238E27FC236}">
                <a16:creationId xmlns:a16="http://schemas.microsoft.com/office/drawing/2014/main" id="{1A029C53-DE44-4838-BEB2-11567511F4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2431" y="1394304"/>
            <a:ext cx="4221933" cy="49620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4B8C8A-BB7E-491C-9228-75BBD3210EE9}"/>
              </a:ext>
            </a:extLst>
          </p:cNvPr>
          <p:cNvSpPr txBox="1"/>
          <p:nvPr/>
        </p:nvSpPr>
        <p:spPr>
          <a:xfrm rot="19446059">
            <a:off x="8559068" y="3244333"/>
            <a:ext cx="230947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Current Forested 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B0A4F-C61C-4809-B865-3CC0ABACC1D3}"/>
              </a:ext>
            </a:extLst>
          </p:cNvPr>
          <p:cNvSpPr txBox="1"/>
          <p:nvPr/>
        </p:nvSpPr>
        <p:spPr>
          <a:xfrm rot="2397560">
            <a:off x="7292997" y="4501948"/>
            <a:ext cx="2635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Forest Loss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EA672-C9B7-4D2F-A85A-99B632A45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Minnesota Board of Water and Soil Resources |  </a:t>
            </a:r>
            <a:r>
              <a:rPr lang="en-US" dirty="0" err="1"/>
              <a:t>www.bwsr.state.mn.us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est Infiltrate Water&#10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3" name="Picture 3" descr="forest and water infiltration image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30996"/>
            <a:ext cx="5181600" cy="32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F00048-4E86-4FFE-81CC-5B27B43607AA}"/>
              </a:ext>
            </a:extLst>
          </p:cNvPr>
          <p:cNvSpPr txBox="1">
            <a:spLocks/>
          </p:cNvSpPr>
          <p:nvPr/>
        </p:nvSpPr>
        <p:spPr>
          <a:xfrm>
            <a:off x="0" y="5578959"/>
            <a:ext cx="12192000" cy="9599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Forests Infiltrate Water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769C2B-4B9F-4907-83F4-05A4AE01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0"/>
            <a:ext cx="5181600" cy="10668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5300" b="1" dirty="0">
                <a:solidFill>
                  <a:schemeClr val="bg1"/>
                </a:solidFill>
                <a:cs typeface="Calibri" panose="020F0502020204030204" pitchFamily="34" charset="0"/>
              </a:rPr>
              <a:t/>
            </a:r>
            <a:br>
              <a:rPr lang="en-US" sz="5300" b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5300" b="1" dirty="0">
                <a:solidFill>
                  <a:schemeClr val="bg1"/>
                </a:solidFill>
                <a:cs typeface="Calibri" panose="020F0502020204030204" pitchFamily="34" charset="0"/>
              </a:rPr>
              <a:t>Protect the sponge!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971B2-E0A4-4858-9503-E499ADD3B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Minnesota Board of Water and Soil Resources |  www.bwsr.state.mn.us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27BC-A2D2-452A-B4B0-4A0FB876A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032B7-D4B0-4BBE-BE4D-D18B38804F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772"/>
            <a:ext cx="12192000" cy="122205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Private Forest Management Tools for </a:t>
            </a:r>
            <a:br>
              <a:rPr lang="en-US" sz="4000" dirty="0"/>
            </a:br>
            <a:r>
              <a:rPr lang="en-US" sz="4000" dirty="0"/>
              <a:t>Water Quality &amp; Habitat</a:t>
            </a:r>
          </a:p>
        </p:txBody>
      </p:sp>
      <p:graphicFrame>
        <p:nvGraphicFramePr>
          <p:cNvPr id="9" name="Diagram 8" descr="Private Forest Management Tools for Water Quality &amp; Habitat image"/>
          <p:cNvGraphicFramePr/>
          <p:nvPr>
            <p:extLst>
              <p:ext uri="{D42A27DB-BD31-4B8C-83A1-F6EECF244321}">
                <p14:modId xmlns:p14="http://schemas.microsoft.com/office/powerpoint/2010/main" val="2537469879"/>
              </p:ext>
            </p:extLst>
          </p:nvPr>
        </p:nvGraphicFramePr>
        <p:xfrm>
          <a:off x="2008499" y="1459703"/>
          <a:ext cx="6719228" cy="475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61565" y="2081341"/>
            <a:ext cx="2240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003865"/>
                </a:solidFill>
                <a:latin typeface="Calibri"/>
              </a:rPr>
              <a:t>Public Ownership</a:t>
            </a:r>
            <a:endParaRPr lang="en-US" sz="2100" dirty="0">
              <a:solidFill>
                <a:srgbClr val="003865"/>
              </a:solidFill>
              <a:latin typeface="Calibri"/>
            </a:endParaRPr>
          </a:p>
        </p:txBody>
      </p:sp>
      <p:sp>
        <p:nvSpPr>
          <p:cNvPr id="31" name="Bent Arrow 30" descr="public ownership"/>
          <p:cNvSpPr/>
          <p:nvPr/>
        </p:nvSpPr>
        <p:spPr>
          <a:xfrm rot="16200000" flipV="1">
            <a:off x="3156166" y="1778238"/>
            <a:ext cx="360008" cy="12233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003865"/>
              </a:solidFill>
              <a:latin typeface="Calibri"/>
            </a:endParaRPr>
          </a:p>
        </p:txBody>
      </p:sp>
      <p:sp>
        <p:nvSpPr>
          <p:cNvPr id="30" name="Bent Arrow 30" descr="Image of bent arrow" title="Image of bent arrow">
            <a:extLst>
              <a:ext uri="{FF2B5EF4-FFF2-40B4-BE49-F238E27FC236}">
                <a16:creationId xmlns:a16="http://schemas.microsoft.com/office/drawing/2014/main" id="{A0B7A2D0-819F-4080-8050-F08B83E2C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 flipV="1">
            <a:off x="1990024" y="2047663"/>
            <a:ext cx="360008" cy="12233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003865"/>
              </a:solidFill>
              <a:latin typeface="Calibri"/>
            </a:endParaRPr>
          </a:p>
        </p:txBody>
      </p:sp>
      <p:sp>
        <p:nvSpPr>
          <p:cNvPr id="16" name="TextBox 15" descr="Bent arrow" title="Image of bent arrow"/>
          <p:cNvSpPr txBox="1"/>
          <p:nvPr/>
        </p:nvSpPr>
        <p:spPr>
          <a:xfrm>
            <a:off x="1702761" y="2524781"/>
            <a:ext cx="2240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003865"/>
                </a:solidFill>
                <a:latin typeface="Calibri"/>
              </a:rPr>
              <a:t>Private Ownership</a:t>
            </a:r>
            <a:endParaRPr lang="en-US" sz="2100" dirty="0">
              <a:solidFill>
                <a:srgbClr val="003865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2070" y="1704958"/>
            <a:ext cx="417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865"/>
                </a:solidFill>
                <a:latin typeface="Calibri"/>
              </a:rPr>
              <a:t>Permanent protection w/ public access</a:t>
            </a:r>
          </a:p>
          <a:p>
            <a:pPr defTabSz="685800"/>
            <a:endParaRPr lang="en-US" dirty="0">
              <a:solidFill>
                <a:srgbClr val="003865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1411" y="2244111"/>
            <a:ext cx="4796385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 defTabSz="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865"/>
                </a:solidFill>
                <a:latin typeface="Calibri"/>
              </a:rPr>
              <a:t>Forest protection, permanent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3337" y="3228190"/>
            <a:ext cx="309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865"/>
                </a:solidFill>
                <a:latin typeface="Calibri"/>
              </a:rPr>
              <a:t>Forest protection, 8-50 years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01049" y="3968014"/>
            <a:ext cx="398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865"/>
                </a:solidFill>
                <a:latin typeface="Calibri"/>
              </a:rPr>
              <a:t>Land owner revenue/forest renewal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1099" y="4815960"/>
            <a:ext cx="309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865"/>
                </a:solidFill>
                <a:latin typeface="Calibri"/>
              </a:rPr>
              <a:t>Forest improvement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79526" y="5609845"/>
            <a:ext cx="25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865"/>
                </a:solidFill>
                <a:latin typeface="Calibri"/>
              </a:rPr>
              <a:t>Information/planning</a:t>
            </a:r>
          </a:p>
        </p:txBody>
      </p:sp>
      <p:sp>
        <p:nvSpPr>
          <p:cNvPr id="28" name="Bent Arrow 25" descr="low cost image">
            <a:extLst>
              <a:ext uri="{FF2B5EF4-FFF2-40B4-BE49-F238E27FC236}">
                <a16:creationId xmlns:a16="http://schemas.microsoft.com/office/drawing/2014/main" id="{D359703B-4F4B-4BB8-8249-31A40E4E6957}"/>
              </a:ext>
            </a:extLst>
          </p:cNvPr>
          <p:cNvSpPr/>
          <p:nvPr/>
        </p:nvSpPr>
        <p:spPr>
          <a:xfrm rot="5400000" flipV="1">
            <a:off x="10296186" y="2046820"/>
            <a:ext cx="350893" cy="8093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003865"/>
              </a:solidFill>
              <a:latin typeface="Calibri"/>
            </a:endParaRPr>
          </a:p>
        </p:txBody>
      </p:sp>
      <p:grpSp>
        <p:nvGrpSpPr>
          <p:cNvPr id="6" name="Group 5" descr="high and low cost image">
            <a:extLst>
              <a:ext uri="{FF2B5EF4-FFF2-40B4-BE49-F238E27FC236}">
                <a16:creationId xmlns:a16="http://schemas.microsoft.com/office/drawing/2014/main" id="{7996B93E-2D51-4115-81FE-C952C0D05197}"/>
              </a:ext>
            </a:extLst>
          </p:cNvPr>
          <p:cNvGrpSpPr/>
          <p:nvPr/>
        </p:nvGrpSpPr>
        <p:grpSpPr>
          <a:xfrm>
            <a:off x="10208786" y="1842965"/>
            <a:ext cx="1434955" cy="1015498"/>
            <a:chOff x="9729035" y="1728406"/>
            <a:chExt cx="1434955" cy="1015498"/>
          </a:xfrm>
        </p:grpSpPr>
        <p:sp>
          <p:nvSpPr>
            <p:cNvPr id="14" name="TextBox 13"/>
            <p:cNvSpPr txBox="1"/>
            <p:nvPr/>
          </p:nvSpPr>
          <p:spPr>
            <a:xfrm>
              <a:off x="9729035" y="1728406"/>
              <a:ext cx="14275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b="1" dirty="0">
                  <a:solidFill>
                    <a:srgbClr val="003865"/>
                  </a:solidFill>
                  <a:latin typeface="Calibri"/>
                </a:rPr>
                <a:t>High Cost</a:t>
              </a:r>
              <a:endParaRPr lang="en-US" sz="2100" dirty="0">
                <a:solidFill>
                  <a:srgbClr val="003865"/>
                </a:solidFill>
                <a:latin typeface="Calibri"/>
              </a:endParaRPr>
            </a:p>
          </p:txBody>
        </p:sp>
        <p:sp>
          <p:nvSpPr>
            <p:cNvPr id="26" name="Bent Arrow 25"/>
            <p:cNvSpPr/>
            <p:nvPr/>
          </p:nvSpPr>
          <p:spPr>
            <a:xfrm rot="16200000" flipV="1">
              <a:off x="10524775" y="1660361"/>
              <a:ext cx="350893" cy="809349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003865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736407" y="2328406"/>
              <a:ext cx="14275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b="1" dirty="0">
                  <a:solidFill>
                    <a:srgbClr val="003865"/>
                  </a:solidFill>
                  <a:latin typeface="Calibri"/>
                </a:rPr>
                <a:t>Lower Cost</a:t>
              </a:r>
              <a:endParaRPr lang="en-US" sz="2100" dirty="0">
                <a:solidFill>
                  <a:srgbClr val="003865"/>
                </a:solidFill>
                <a:latin typeface="Calibri"/>
              </a:endParaRP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7494B19-A888-4CE6-8CB2-F1EC568D0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7E5B11-9B19-47FB-840E-B4B928E4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1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9F1F-34B8-46CB-BC3F-E8BFD4E5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RAQ</a:t>
            </a:r>
            <a:r>
              <a:rPr lang="en-US" dirty="0"/>
              <a:t> Scoring</a:t>
            </a:r>
          </a:p>
        </p:txBody>
      </p:sp>
      <p:pic>
        <p:nvPicPr>
          <p:cNvPr id="6" name="Content Placeholder 5" descr="RAQ Scoring features image">
            <a:extLst>
              <a:ext uri="{FF2B5EF4-FFF2-40B4-BE49-F238E27FC236}">
                <a16:creationId xmlns:a16="http://schemas.microsoft.com/office/drawing/2014/main" id="{52928E45-D74E-4E79-BBF3-8194BC41A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84"/>
          <a:stretch/>
        </p:blipFill>
        <p:spPr>
          <a:xfrm>
            <a:off x="2714039" y="1409700"/>
            <a:ext cx="6763921" cy="54483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4CE2D88-9378-4D31-B7A8-EDC3EC009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717" y="5407207"/>
            <a:ext cx="5400564" cy="1119005"/>
          </a:xfrm>
          <a:prstGeom prst="rect">
            <a:avLst/>
          </a:prstGeom>
          <a:solidFill>
            <a:schemeClr val="bg2">
              <a:lumMod val="50000"/>
              <a:alpha val="73000"/>
            </a:schemeClr>
          </a:solidFill>
          <a:ln>
            <a:noFill/>
          </a:ln>
          <a:effectLst>
            <a:softEdge rad="1016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sz="3200" dirty="0">
                <a:solidFill>
                  <a:schemeClr val="bg1"/>
                </a:solidFill>
              </a:rPr>
              <a:t>Finding Priority Parcels</a:t>
            </a:r>
            <a:endParaRPr lang="en-US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F2F80-063F-486D-9FC8-3AE48573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Minnesota Board of Water and Soil Resources |  www.bwsr.state.mn.us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865CD-5292-4B36-8B54-94A20CD2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Arrow: Down 2" descr="Arrow to highlight large parcel to the East of Hay Lake&#10;">
            <a:extLst>
              <a:ext uri="{FF2B5EF4-FFF2-40B4-BE49-F238E27FC236}">
                <a16:creationId xmlns:a16="http://schemas.microsoft.com/office/drawing/2014/main" id="{48E1C708-F01D-4B1A-AEF9-2CC1F1F7D8E0}"/>
              </a:ext>
            </a:extLst>
          </p:cNvPr>
          <p:cNvSpPr/>
          <p:nvPr/>
        </p:nvSpPr>
        <p:spPr>
          <a:xfrm rot="5400000">
            <a:off x="8054184" y="2219417"/>
            <a:ext cx="365126" cy="14478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8815"/>
      </p:ext>
    </p:extLst>
  </p:cSld>
  <p:clrMapOvr>
    <a:masterClrMapping/>
  </p:clrMapOvr>
</p:sld>
</file>

<file path=ppt/theme/theme1.xml><?xml version="1.0" encoding="utf-8"?>
<a:theme xmlns:a="http://schemas.openxmlformats.org/drawingml/2006/main" name="BWSR Theme new logo">
  <a:themeElements>
    <a:clrScheme name="BWSR PPT template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SR Theme new logo" id="{B728A305-B794-4B6E-90E6-13B01FE5291D}" vid="{127FEAA3-005A-48C1-BD58-B2D9A0233B5D}"/>
    </a:ext>
  </a:extLst>
</a:theme>
</file>

<file path=ppt/theme/theme2.xml><?xml version="1.0" encoding="utf-8"?>
<a:theme xmlns:a="http://schemas.openxmlformats.org/drawingml/2006/main" name="1_BWSR Theme new logo">
  <a:themeElements>
    <a:clrScheme name="BWSR PPT template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SR Theme new logo" id="{B728A305-B794-4B6E-90E6-13B01FE5291D}" vid="{127FEAA3-005A-48C1-BD58-B2D9A0233B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1828</TotalTime>
  <Words>335</Words>
  <Application>Microsoft Office PowerPoint</Application>
  <PresentationFormat>Widescreen</PresentationFormat>
  <Paragraphs>95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BWSR Theme new logo</vt:lpstr>
      <vt:lpstr>1_BWSR Theme new logo</vt:lpstr>
      <vt:lpstr>Forest Conservation Tools at Work in the Upper Mississippi Basin</vt:lpstr>
      <vt:lpstr>Upper Mississippi River Basin: Context</vt:lpstr>
      <vt:lpstr>Upper Mississippi River Basin: Context-Major Watersheds</vt:lpstr>
      <vt:lpstr>1W1P – Land Stewardship Plan Status</vt:lpstr>
      <vt:lpstr>Phosphorus Increases as Forest Cover Decreases</vt:lpstr>
      <vt:lpstr>Forested Zone Change</vt:lpstr>
      <vt:lpstr> Protect the sponge! </vt:lpstr>
      <vt:lpstr>Private Forest Management Tools for  Water Quality &amp; Habitat</vt:lpstr>
      <vt:lpstr>RAQ Scoring</vt:lpstr>
      <vt:lpstr>Protection doesn’t mean you can’t manage!</vt:lpstr>
      <vt:lpstr>Implementation Success Story: Mississippi River</vt:lpstr>
      <vt:lpstr>Implementation Success Story</vt:lpstr>
      <vt:lpstr>Quality Forests + Quality Water = Quality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Steward, Dan (BWSR)</dc:creator>
  <cp:lastModifiedBy>Kasey Gerkovich</cp:lastModifiedBy>
  <cp:revision>48</cp:revision>
  <dcterms:created xsi:type="dcterms:W3CDTF">2020-07-01T14:42:11Z</dcterms:created>
  <dcterms:modified xsi:type="dcterms:W3CDTF">2020-07-09T15:29:11Z</dcterms:modified>
</cp:coreProperties>
</file>